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7" r:id="rId3"/>
    <p:sldId id="258" r:id="rId4"/>
    <p:sldId id="267" r:id="rId5"/>
    <p:sldId id="266" r:id="rId6"/>
    <p:sldId id="268" r:id="rId7"/>
    <p:sldId id="272" r:id="rId8"/>
    <p:sldId id="273" r:id="rId9"/>
    <p:sldId id="275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90" r:id="rId20"/>
    <p:sldId id="285" r:id="rId21"/>
    <p:sldId id="269" r:id="rId22"/>
    <p:sldId id="270" r:id="rId23"/>
    <p:sldId id="284" r:id="rId24"/>
    <p:sldId id="286" r:id="rId25"/>
    <p:sldId id="288" r:id="rId26"/>
    <p:sldId id="289" r:id="rId27"/>
    <p:sldId id="26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3" autoAdjust="0"/>
    <p:restoredTop sz="78705" autoAdjust="0"/>
  </p:normalViewPr>
  <p:slideViewPr>
    <p:cSldViewPr snapToGrid="0">
      <p:cViewPr varScale="1">
        <p:scale>
          <a:sx n="87" d="100"/>
          <a:sy n="87" d="100"/>
        </p:scale>
        <p:origin x="2268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notesViewPr>
    <p:cSldViewPr snapToGrid="0">
      <p:cViewPr varScale="1">
        <p:scale>
          <a:sx n="79" d="100"/>
          <a:sy n="79" d="100"/>
        </p:scale>
        <p:origin x="11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03AC7-7576-4D6E-8181-D40635A0C6D3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FCBB5-F4BE-4A77-8C21-EC0D1EA0BEE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0664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1220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FCBB5-F4BE-4A77-8C21-EC0D1EA0BEE9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600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FCBB5-F4BE-4A77-8C21-EC0D1EA0BEE9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761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FCBB5-F4BE-4A77-8C21-EC0D1EA0BEE9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794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 </a:t>
            </a:r>
            <a:r>
              <a:rPr lang="zh-TW" altLang="en-US" dirty="0"/>
              <a:t>逐一隨揭開抽獎咭後，向學生重溫優秀員工應有的</a:t>
            </a:r>
            <a:r>
              <a:rPr lang="en-US" altLang="zh-TW" dirty="0"/>
              <a:t>12</a:t>
            </a:r>
            <a:r>
              <a:rPr lang="zh-TW" altLang="en-US" dirty="0"/>
              <a:t>種</a:t>
            </a:r>
            <a:r>
              <a:rPr lang="zh-TW" altLang="en-US" dirty="0" smtClean="0"/>
              <a:t>工作能力和工作態度</a:t>
            </a:r>
            <a:r>
              <a:rPr lang="zh-TW" altLang="en-US" dirty="0"/>
              <a:t>，並以反思問題</a:t>
            </a:r>
            <a:r>
              <a:rPr lang="en-US" altLang="zh-TW" dirty="0"/>
              <a:t>(</a:t>
            </a:r>
            <a:r>
              <a:rPr lang="zh-TW" altLang="en-US" dirty="0"/>
              <a:t>轉下頁</a:t>
            </a:r>
            <a:r>
              <a:rPr lang="en-US" altLang="zh-TW" dirty="0"/>
              <a:t>)</a:t>
            </a:r>
            <a:r>
              <a:rPr lang="zh-TW" altLang="en-US" dirty="0"/>
              <a:t>作總結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工作能力</a:t>
            </a:r>
            <a:r>
              <a:rPr lang="en-US" altLang="zh-TW" dirty="0" smtClean="0"/>
              <a:t>:</a:t>
            </a:r>
            <a:r>
              <a:rPr lang="zh-TW" altLang="en-US" dirty="0" smtClean="0"/>
              <a:t>綠色</a:t>
            </a:r>
            <a:endParaRPr lang="en-US" altLang="zh-TW" dirty="0" smtClean="0"/>
          </a:p>
          <a:p>
            <a:r>
              <a:rPr lang="zh-TW" altLang="en-US" dirty="0" smtClean="0"/>
              <a:t>工作態度</a:t>
            </a:r>
            <a:r>
              <a:rPr lang="en-US" altLang="zh-TW" dirty="0" smtClean="0"/>
              <a:t>:</a:t>
            </a:r>
            <a:r>
              <a:rPr lang="zh-TW" altLang="en-US" dirty="0" smtClean="0"/>
              <a:t>紅色</a:t>
            </a:r>
            <a:endParaRPr lang="en-US" altLang="zh-TW" dirty="0" smtClean="0"/>
          </a:p>
          <a:p>
            <a:endParaRPr lang="en-US" altLang="zh-HK" dirty="0" smtClean="0"/>
          </a:p>
          <a:p>
            <a:r>
              <a:rPr lang="zh-TW" altLang="en-US" dirty="0" smtClean="0"/>
              <a:t>老師宜帶出工作能力及工作態度都非常重要。</a:t>
            </a:r>
            <a:endParaRPr lang="en-US" altLang="zh-TW" dirty="0" smtClean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1025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教師帶領全班學生分享個人意見，鼓勵學生反思自己對工作表現和態度的認知和取態。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7660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79603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9241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教師可將學生分為</a:t>
            </a:r>
            <a:r>
              <a:rPr lang="en-US" altLang="zh-TW" dirty="0"/>
              <a:t>3-4</a:t>
            </a:r>
            <a:r>
              <a:rPr lang="zh-TW" altLang="en-US" dirty="0"/>
              <a:t>人一組，進行討論。</a:t>
            </a:r>
          </a:p>
          <a:p>
            <a:r>
              <a:rPr lang="zh-TW" altLang="en-US" dirty="0"/>
              <a:t>透過提問引發學生了解個案中向個角色的處境和感受。分析箇中可能出現的不良的工作態度，並探討不良工作態度對自己和對他人的影響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１。不守信用，不守時，工作馬虎，態度惡劣，不肯承認錯失等</a:t>
            </a:r>
            <a:endParaRPr lang="en-US" altLang="zh-TW" dirty="0" smtClean="0"/>
          </a:p>
          <a:p>
            <a:r>
              <a:rPr lang="zh-TW" altLang="en-US" dirty="0" smtClean="0"/>
              <a:t>２。員工本人應付最大的責任，他的工作能力及工作態度都不符合僱主的要求</a:t>
            </a:r>
            <a:endParaRPr lang="en-US" altLang="zh-TW" dirty="0" smtClean="0"/>
          </a:p>
          <a:p>
            <a:r>
              <a:rPr lang="zh-TW" altLang="en-US" dirty="0" smtClean="0"/>
              <a:t>３。自由作答</a:t>
            </a:r>
            <a:endParaRPr lang="en-US" altLang="zh-TW" dirty="0" smtClean="0"/>
          </a:p>
          <a:p>
            <a:r>
              <a:rPr lang="zh-TW" altLang="en-US" dirty="0" smtClean="0"/>
              <a:t>４。自由作答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97085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76382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9732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88234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5251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教師可指引學生設計問題，並進行訪問，以了解個別職業或工作崗位所要求的工作表現和態度。鼓勵學生找畢業生作為探素對象，或尋找自己感興趣的行業或出位作進一步了解。完成後，與同學一起分享訪問紀錄和感受。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27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3196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4950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教師可將學生分為</a:t>
            </a:r>
            <a:r>
              <a:rPr lang="en-US" altLang="zh-TW" dirty="0"/>
              <a:t>3-4</a:t>
            </a:r>
            <a:r>
              <a:rPr lang="zh-TW" altLang="en-US" dirty="0"/>
              <a:t>人一組，進行討論。</a:t>
            </a:r>
          </a:p>
          <a:p>
            <a:r>
              <a:rPr lang="zh-TW" altLang="en-US" dirty="0"/>
              <a:t>教師提問引發學生思考工作態度的重要性。邀請學生自由作答。</a:t>
            </a:r>
          </a:p>
          <a:p>
            <a:r>
              <a:rPr lang="zh-TW" altLang="en-US" dirty="0"/>
              <a:t>提問舉隅：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dirty="0"/>
              <a:t>假如你是快餐店經理，你會聘用哪一位？為什麼？</a:t>
            </a:r>
            <a:endParaRPr lang="en-US" altLang="zh-TW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dirty="0"/>
              <a:t>你對不考慮聘用的小文</a:t>
            </a:r>
            <a:r>
              <a:rPr lang="en-US" altLang="zh-TW" dirty="0"/>
              <a:t>/</a:t>
            </a:r>
            <a:r>
              <a:rPr lang="zh-TW" altLang="en-US" dirty="0"/>
              <a:t>小明有什麼建議</a:t>
            </a:r>
            <a:r>
              <a:rPr lang="en-US" altLang="zh-TW" dirty="0"/>
              <a:t>/</a:t>
            </a:r>
            <a:r>
              <a:rPr lang="zh-TW" altLang="en-US" dirty="0"/>
              <a:t>意見？</a:t>
            </a:r>
            <a:endParaRPr lang="en-US" altLang="zh-TW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zh-TW" altLang="en-US" dirty="0"/>
              <a:t>你們認為職場重視</a:t>
            </a:r>
            <a:r>
              <a:rPr lang="zh-TW" altLang="en-US" dirty="0">
                <a:solidFill>
                  <a:srgbClr val="FF0000"/>
                </a:solidFill>
              </a:rPr>
              <a:t>「工作能力」還是「工作態度」？ 還是缺一不可？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(</a:t>
            </a:r>
            <a:r>
              <a:rPr lang="zh-TW" altLang="en-US" dirty="0"/>
              <a:t>預期學生能分別提出工作能力和工作態度在職場中之重要性，並能提出能力不足和態度欠佳可能帶來的後果。</a:t>
            </a:r>
            <a:endParaRPr lang="en-US" altLang="zh-TW" dirty="0"/>
          </a:p>
          <a:p>
            <a:r>
              <a:rPr lang="zh-TW" altLang="en-US" dirty="0"/>
              <a:t>學生或會有不同意見，教師可邀請反對的同學提出理由，從中引導學生思考工作能力、價值觀和態度在生涯規劃中次之重要性。</a:t>
            </a:r>
            <a:r>
              <a:rPr lang="en-US" altLang="zh-TW" dirty="0"/>
              <a:t>)</a:t>
            </a:r>
            <a:endParaRPr lang="en-US" altLang="zh-HK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8161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讓學生認識</a:t>
            </a:r>
            <a:r>
              <a:rPr lang="zh-HK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優秀員工應有的</a:t>
            </a:r>
            <a:r>
              <a:rPr lang="en-US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HK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種工作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能力</a:t>
            </a:r>
            <a:r>
              <a:rPr lang="zh-HK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工作</a:t>
            </a:r>
            <a:r>
              <a:rPr lang="zh-HK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態度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2481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遊戲前準備：</a:t>
            </a:r>
          </a:p>
          <a:p>
            <a:r>
              <a:rPr lang="en-US" altLang="zh-TW" dirty="0"/>
              <a:t>1.  </a:t>
            </a:r>
            <a:r>
              <a:rPr lang="zh-TW" altLang="en-US" dirty="0"/>
              <a:t>預備遊戲咭</a:t>
            </a:r>
            <a:r>
              <a:rPr lang="en-US" altLang="zh-TW" dirty="0"/>
              <a:t>(</a:t>
            </a:r>
            <a:r>
              <a:rPr lang="zh-TW" altLang="en-US" dirty="0"/>
              <a:t>每人一張</a:t>
            </a:r>
            <a:r>
              <a:rPr lang="en-US" altLang="zh-TW" dirty="0"/>
              <a:t>)</a:t>
            </a:r>
            <a:r>
              <a:rPr lang="zh-TW" altLang="en-US" dirty="0"/>
              <a:t>：列印並剪開遊戲咭</a:t>
            </a:r>
            <a:r>
              <a:rPr lang="en-US" altLang="zh-TW" dirty="0"/>
              <a:t>(</a:t>
            </a:r>
            <a:r>
              <a:rPr lang="zh-TW" altLang="en-US" dirty="0"/>
              <a:t>附件一：「</a:t>
            </a:r>
            <a:r>
              <a:rPr lang="en-US" altLang="zh-TW" dirty="0"/>
              <a:t>BINGO</a:t>
            </a:r>
            <a:r>
              <a:rPr lang="zh-TW" altLang="en-US" dirty="0"/>
              <a:t>遊戲咭」</a:t>
            </a:r>
            <a:r>
              <a:rPr lang="en-US" altLang="zh-TW" dirty="0"/>
              <a:t>) </a:t>
            </a:r>
          </a:p>
          <a:p>
            <a:r>
              <a:rPr lang="en-US" altLang="zh-TW" dirty="0"/>
              <a:t>2.  </a:t>
            </a:r>
            <a:r>
              <a:rPr lang="zh-TW" altLang="en-US" dirty="0"/>
              <a:t>預備抽獎咭</a:t>
            </a:r>
            <a:r>
              <a:rPr lang="en-US" altLang="zh-TW" dirty="0"/>
              <a:t>(</a:t>
            </a:r>
            <a:r>
              <a:rPr lang="zh-TW" altLang="en-US" dirty="0"/>
              <a:t>一份</a:t>
            </a:r>
            <a:r>
              <a:rPr lang="en-US" altLang="zh-TW" dirty="0"/>
              <a:t>)</a:t>
            </a:r>
            <a:r>
              <a:rPr lang="zh-TW" altLang="en-US" dirty="0"/>
              <a:t>：列印並剪開抽獎咭</a:t>
            </a:r>
            <a:r>
              <a:rPr lang="en-US" altLang="zh-TW" dirty="0"/>
              <a:t>(</a:t>
            </a:r>
            <a:r>
              <a:rPr lang="zh-TW" altLang="en-US" dirty="0"/>
              <a:t>附件二：「</a:t>
            </a:r>
            <a:r>
              <a:rPr lang="en-US" altLang="zh-TW" dirty="0"/>
              <a:t>BINGO</a:t>
            </a:r>
            <a:r>
              <a:rPr lang="zh-TW" altLang="en-US" dirty="0"/>
              <a:t>抽獎咭」</a:t>
            </a:r>
            <a:r>
              <a:rPr lang="en-US" altLang="zh-TW" dirty="0"/>
              <a:t>)</a:t>
            </a:r>
            <a:r>
              <a:rPr lang="zh-TW" altLang="en-US" dirty="0"/>
              <a:t>遊戲開始前反面排列在教師桌上。</a:t>
            </a:r>
          </a:p>
          <a:p>
            <a:r>
              <a:rPr lang="en-US" altLang="zh-TW" dirty="0"/>
              <a:t>3.  </a:t>
            </a:r>
            <a:r>
              <a:rPr lang="zh-TW" altLang="en-US" dirty="0"/>
              <a:t>預備小禮物數份。</a:t>
            </a:r>
          </a:p>
          <a:p>
            <a:r>
              <a:rPr lang="zh-TW" altLang="en-US" dirty="0"/>
              <a:t>遊戲步驟：</a:t>
            </a:r>
            <a:endParaRPr lang="en-US" altLang="zh-TW" dirty="0"/>
          </a:p>
          <a:p>
            <a:r>
              <a:rPr lang="en-US" altLang="zh-TW" dirty="0"/>
              <a:t>(1) </a:t>
            </a:r>
            <a:r>
              <a:rPr lang="zh-TW" altLang="en-US" dirty="0"/>
              <a:t>教師提問：怎樣才稱得上優秀員工？</a:t>
            </a:r>
            <a:endParaRPr lang="en-US" altLang="zh-TW" dirty="0"/>
          </a:p>
          <a:p>
            <a:r>
              <a:rPr lang="en-US" altLang="zh-TW" dirty="0"/>
              <a:t>(2) </a:t>
            </a:r>
            <a:r>
              <a:rPr lang="zh-TW" altLang="en-US" dirty="0"/>
              <a:t>教師派發每人一張遊戲咭。</a:t>
            </a:r>
            <a:endParaRPr lang="en-US" altLang="zh-TW" dirty="0"/>
          </a:p>
          <a:p>
            <a:r>
              <a:rPr lang="en-US" altLang="zh-TW" dirty="0"/>
              <a:t>(3) </a:t>
            </a:r>
            <a:r>
              <a:rPr lang="zh-TW" altLang="en-US" dirty="0"/>
              <a:t>學生在遊戲咭上寫上</a:t>
            </a:r>
            <a:r>
              <a:rPr lang="en-US" altLang="zh-TW" dirty="0"/>
              <a:t>9</a:t>
            </a:r>
            <a:r>
              <a:rPr lang="zh-TW" altLang="en-US" dirty="0"/>
              <a:t>項優秀員工應有的工作表現和態度，提示學生內容不得重覆。</a:t>
            </a:r>
            <a:endParaRPr lang="en-US" altLang="zh-TW" dirty="0"/>
          </a:p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 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教師講解遊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戲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玩法：抽獎咭是某調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查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機構從僱主和員工的意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見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中歸納出選優秀員工應有的</a:t>
            </a:r>
            <a:r>
              <a:rPr lang="en-US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種工作表現和態度。教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師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利用簡報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或預先列印紙本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遊戲咭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放在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桌上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逐一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隨揭開抽獎咭 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，然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後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宣讀內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容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。如學生在遊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戲咭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上所寫內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容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相同，可在方格上加「</a:t>
            </a:r>
            <a:r>
              <a:rPr lang="en-US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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」。任</a:t>
            </a:r>
            <a:r>
              <a:rPr lang="zh-TW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何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三個「</a:t>
            </a:r>
            <a:r>
              <a:rPr lang="en-US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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」號連成一線，可得小禮物一份，送完即止。</a:t>
            </a:r>
            <a:endParaRPr lang="en-US" altLang="zh-H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遊戲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結</a:t>
            </a:r>
            <a:r>
              <a:rPr lang="zh-HK" altLang="zh-H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後，教師與全班學生分享個人意見作小結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，鼓勵學生反思自己對工作表現和態度的認知和取態。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見投影片第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頁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H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TW" altLang="zh-H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7518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9FCBB5-F4BE-4A77-8C21-EC0D1EA0BEE9}" type="slidenum">
              <a:rPr lang="zh-HK" altLang="en-US" smtClean="0"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4596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FCBB5-F4BE-4A77-8C21-EC0D1EA0BEE9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834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9FCBB5-F4BE-4A77-8C21-EC0D1EA0BEE9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99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576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696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91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056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7647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263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8857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4919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068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018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9827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524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8943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4518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043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4089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66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5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3E4C0D5-4D17-4FA3-A6C9-1D6844F061FC}" type="datetimeFigureOut">
              <a:rPr lang="zh-HK" altLang="en-US" smtClean="0"/>
              <a:t>12/10/2020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A2E5F36-9A70-4764-AC61-DA283D0E2C1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5289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85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743200" y="1226138"/>
            <a:ext cx="5943041" cy="20574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</a:bodyPr>
          <a:lstStyle/>
          <a:p>
            <a:pPr lvl="0" algn="r">
              <a:spcBef>
                <a:spcPts val="0"/>
              </a:spcBef>
            </a:pPr>
            <a:r>
              <a:rPr lang="zh-TW" altLang="zh-HK" sz="40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w Cen MT" panose="020B0602020104020603"/>
                <a:ea typeface="新細明體" panose="02020500000000000000" pitchFamily="18" charset="-120"/>
                <a:cs typeface="新細明體" panose="02020500000000000000" pitchFamily="18" charset="-120"/>
              </a:rPr>
              <a:t>生活事件事例</a:t>
            </a:r>
            <a:r>
              <a:rPr lang="en-US" altLang="zh-TW" sz="5400" b="1" cap="none" dirty="0">
                <a:ln>
                  <a:noFill/>
                </a:ln>
                <a:solidFill>
                  <a:srgbClr val="92D050"/>
                </a:solidFill>
                <a:latin typeface="Tw Cen MT" panose="020B0602020104020603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5400" b="1" cap="none" dirty="0">
                <a:ln>
                  <a:noFill/>
                </a:ln>
                <a:solidFill>
                  <a:srgbClr val="92D050"/>
                </a:solidFill>
                <a:latin typeface="Tw Cen MT" panose="020B0602020104020603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zh-TW" altLang="en-US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「</a:t>
            </a:r>
            <a:r>
              <a:rPr lang="zh-TW" altLang="zh-HK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職</a:t>
            </a:r>
            <a:r>
              <a:rPr lang="zh-TW" altLang="zh-HK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場達</a:t>
            </a:r>
            <a:r>
              <a:rPr lang="zh-TW" altLang="zh-HK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人</a:t>
            </a:r>
            <a:r>
              <a:rPr lang="zh-TW" altLang="en-US" sz="8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」</a:t>
            </a:r>
            <a:endParaRPr lang="zh-HK" altLang="en-US" sz="8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42540" y="6596390"/>
            <a:ext cx="2463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1100" dirty="0">
                <a:solidFill>
                  <a:schemeClr val="bg1"/>
                </a:solidFill>
              </a:rPr>
              <a:t>Images: www.freepik.com</a:t>
            </a:r>
            <a:endParaRPr lang="zh-HK" altLang="en-US" sz="1100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48908" y="3879262"/>
            <a:ext cx="41611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價值觀教育</a:t>
            </a:r>
          </a:p>
          <a:p>
            <a:pPr algn="r"/>
            <a:r>
              <a:rPr lang="zh-TW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高中</a:t>
            </a:r>
            <a:endParaRPr lang="en-US" altLang="zh-TW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sym typeface="Arial" panose="020B0604020202020204" pitchFamily="34" charset="0"/>
            </a:endParaRPr>
          </a:p>
          <a:p>
            <a:pPr algn="r"/>
            <a:r>
              <a:rPr lang="zh-TW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教育局</a:t>
            </a:r>
            <a:endParaRPr lang="en-US" altLang="zh-TW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sym typeface="Arial" panose="020B0604020202020204" pitchFamily="34" charset="0"/>
            </a:endParaRPr>
          </a:p>
          <a:p>
            <a:pPr algn="r"/>
            <a:r>
              <a:rPr lang="zh-TW" alt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德育、公民及國民教育組</a:t>
            </a:r>
            <a:r>
              <a:rPr lang="zh-TW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製作</a:t>
            </a:r>
            <a:endParaRPr lang="en-US" altLang="zh-TW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sym typeface="Arial" panose="020B0604020202020204" pitchFamily="34" charset="0"/>
            </a:endParaRPr>
          </a:p>
          <a:p>
            <a:pPr algn="r"/>
            <a:r>
              <a:rPr lang="en-US" altLang="zh-TW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2020</a:t>
            </a:r>
            <a:r>
              <a:rPr lang="zh-TW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年</a:t>
            </a:r>
            <a:r>
              <a:rPr lang="en-US" altLang="zh-TW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10</a:t>
            </a:r>
            <a:r>
              <a:rPr lang="zh-TW" altLang="en-U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sym typeface="Arial" panose="020B0604020202020204" pitchFamily="34" charset="0"/>
              </a:rPr>
              <a:t>月</a:t>
            </a:r>
            <a:endParaRPr lang="en-US" altLang="zh-TW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30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chemeClr val="bg1"/>
                </a:solidFill>
              </a:rPr>
              <a:t>守信用：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solidFill>
                  <a:schemeClr val="bg1"/>
                </a:solidFill>
              </a:rPr>
              <a:t>答應的事，說到做到，信守如期完成。</a:t>
            </a:r>
            <a:endParaRPr lang="en-US" altLang="zh-TW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守時：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上班</a:t>
            </a:r>
            <a:r>
              <a:rPr lang="en-US" altLang="zh-TW" sz="4000" dirty="0">
                <a:solidFill>
                  <a:prstClr val="black"/>
                </a:solidFill>
              </a:rPr>
              <a:t>/</a:t>
            </a:r>
            <a:r>
              <a:rPr lang="zh-TW" altLang="en-US" sz="4000" dirty="0">
                <a:solidFill>
                  <a:prstClr val="black"/>
                </a:solidFill>
              </a:rPr>
              <a:t>開會</a:t>
            </a:r>
            <a:r>
              <a:rPr lang="en-US" altLang="zh-TW" sz="4000" dirty="0">
                <a:solidFill>
                  <a:prstClr val="black"/>
                </a:solidFill>
              </a:rPr>
              <a:t>/</a:t>
            </a:r>
            <a:r>
              <a:rPr lang="zh-TW" altLang="en-US" sz="4000" dirty="0">
                <a:solidFill>
                  <a:prstClr val="black"/>
                </a:solidFill>
              </a:rPr>
              <a:t>會見客戶不遲到，工作不遲交。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67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有</a:t>
            </a:r>
            <a:r>
              <a:rPr lang="zh-TW" altLang="en-US" sz="4000" b="1" dirty="0" smtClean="0">
                <a:solidFill>
                  <a:prstClr val="black"/>
                </a:solidFill>
              </a:rPr>
              <a:t>計劃：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準備充足，模擬演練，避免突發狀況。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05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承擔錯失：</a:t>
            </a:r>
            <a:endParaRPr lang="en-US" altLang="zh-TW" sz="4000" b="1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常做反省，檢討改進，做錯事不找藉口。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28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擅於解難：</a:t>
            </a:r>
            <a:endParaRPr lang="en-US" altLang="zh-TW" sz="4000" b="1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分析情勢，評估現況，擅長找到最佳方案。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7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常存感恩：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受人幫忙，真誠地表示謝意。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4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整齊有序：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持個人座位</a:t>
            </a:r>
            <a:r>
              <a:rPr lang="en-US" altLang="zh-TW" sz="4000" dirty="0">
                <a:solidFill>
                  <a:prstClr val="black"/>
                </a:solidFill>
              </a:rPr>
              <a:t>/</a:t>
            </a:r>
            <a:r>
              <a:rPr lang="zh-TW" altLang="en-US" sz="4000" dirty="0">
                <a:solidFill>
                  <a:prstClr val="black"/>
                </a:solidFill>
              </a:rPr>
              <a:t>工作間整齊清潔。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577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主動學習的精神：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終身學習，裝備自己，精益求精。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51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zh-TW" altLang="en-US" sz="4000" b="1" dirty="0">
                <a:solidFill>
                  <a:prstClr val="black"/>
                </a:solidFill>
              </a:rPr>
              <a:t>接納變革的能力</a:t>
            </a:r>
            <a:r>
              <a:rPr lang="en-US" altLang="zh-TW" sz="4000" b="1" dirty="0">
                <a:solidFill>
                  <a:prstClr val="black"/>
                </a:solidFill>
              </a:rPr>
              <a:t>/</a:t>
            </a:r>
            <a:r>
              <a:rPr lang="zh-TW" altLang="en-US" sz="4000" b="1" dirty="0">
                <a:solidFill>
                  <a:prstClr val="black"/>
                </a:solidFill>
              </a:rPr>
              <a:t>態度：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  <a:p>
            <a:pPr lvl="0">
              <a:lnSpc>
                <a:spcPct val="150000"/>
              </a:lnSpc>
            </a:pPr>
            <a:r>
              <a:rPr lang="zh-TW" altLang="en-US" sz="4000" dirty="0">
                <a:solidFill>
                  <a:prstClr val="black"/>
                </a:solidFill>
              </a:rPr>
              <a:t>積極</a:t>
            </a:r>
            <a:r>
              <a:rPr lang="en-US" altLang="zh-TW" sz="4000" dirty="0">
                <a:solidFill>
                  <a:prstClr val="black"/>
                </a:solidFill>
              </a:rPr>
              <a:t>/</a:t>
            </a:r>
            <a:r>
              <a:rPr lang="zh-TW" altLang="en-US" sz="4000" dirty="0">
                <a:solidFill>
                  <a:prstClr val="black"/>
                </a:solidFill>
              </a:rPr>
              <a:t>樂觀</a:t>
            </a:r>
            <a:r>
              <a:rPr lang="en-US" altLang="zh-TW" sz="4000" dirty="0">
                <a:solidFill>
                  <a:prstClr val="black"/>
                </a:solidFill>
              </a:rPr>
              <a:t>/</a:t>
            </a:r>
            <a:r>
              <a:rPr lang="zh-TW" altLang="en-US" sz="4000" dirty="0">
                <a:solidFill>
                  <a:prstClr val="black"/>
                </a:solidFill>
              </a:rPr>
              <a:t>靈活地面對工作環境轉變而來的困難和挑戰。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92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1555" y="368968"/>
            <a:ext cx="8692445" cy="749968"/>
          </a:xfrm>
        </p:spPr>
        <p:txBody>
          <a:bodyPr>
            <a:normAutofit/>
          </a:bodyPr>
          <a:lstStyle/>
          <a:p>
            <a:r>
              <a:rPr lang="zh-TW" altLang="en-US" sz="36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優秀員工應有的</a:t>
            </a:r>
            <a:r>
              <a:rPr lang="en-US" altLang="zh-TW" sz="36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r>
              <a:rPr lang="zh-TW" altLang="en-US" sz="36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種工作</a:t>
            </a:r>
            <a:r>
              <a:rPr lang="zh-TW" altLang="en-US" sz="36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態度和工作能力</a:t>
            </a:r>
            <a:endParaRPr lang="zh-HK" altLang="en-US" sz="36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57101"/>
              </p:ext>
            </p:extLst>
          </p:nvPr>
        </p:nvGraphicFramePr>
        <p:xfrm>
          <a:off x="264695" y="1375609"/>
          <a:ext cx="8698831" cy="4941478"/>
        </p:xfrm>
        <a:graphic>
          <a:graphicData uri="http://schemas.openxmlformats.org/drawingml/2006/table">
            <a:tbl>
              <a:tblPr firstRow="1" firstCol="1" bandRow="1"/>
              <a:tblGrid>
                <a:gridCol w="2898913">
                  <a:extLst>
                    <a:ext uri="{9D8B030D-6E8A-4147-A177-3AD203B41FA5}">
                      <a16:colId xmlns:a16="http://schemas.microsoft.com/office/drawing/2014/main" val="2086694427"/>
                    </a:ext>
                  </a:extLst>
                </a:gridCol>
                <a:gridCol w="2899959">
                  <a:extLst>
                    <a:ext uri="{9D8B030D-6E8A-4147-A177-3AD203B41FA5}">
                      <a16:colId xmlns:a16="http://schemas.microsoft.com/office/drawing/2014/main" val="3045927591"/>
                    </a:ext>
                  </a:extLst>
                </a:gridCol>
                <a:gridCol w="2899959">
                  <a:extLst>
                    <a:ext uri="{9D8B030D-6E8A-4147-A177-3AD203B41FA5}">
                      <a16:colId xmlns:a16="http://schemas.microsoft.com/office/drawing/2014/main" val="1111268032"/>
                    </a:ext>
                  </a:extLst>
                </a:gridCol>
              </a:tblGrid>
              <a:tr h="1140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謙和：</a:t>
                      </a:r>
                      <a:endParaRPr lang="zh-TW" sz="22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與人交往，態度謙虛，不張狂不驕矜。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分清輕重緩急：</a:t>
                      </a:r>
                      <a:endParaRPr lang="zh-TW" sz="22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優先完成重要任務。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有效率：</a:t>
                      </a:r>
                      <a:endParaRPr lang="zh-TW" sz="22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接到工作立刻處理，絕不拖延怠慢。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925180"/>
                  </a:ext>
                </a:extLst>
              </a:tr>
              <a:tr h="13171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守信用：</a:t>
                      </a:r>
                      <a:endParaRPr lang="en-US" altLang="zh-TW" sz="22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答應的事，說到做到，信守如期完成。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守時：</a:t>
                      </a:r>
                      <a:endParaRPr lang="en-US" altLang="zh-TW" sz="22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上</a:t>
                      </a: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班</a:t>
                      </a:r>
                      <a:r>
                        <a:rPr lang="en-US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開會</a:t>
                      </a:r>
                      <a:r>
                        <a:rPr lang="en-US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會見客戶不遲到，工作不遲交。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有</a:t>
                      </a:r>
                      <a:r>
                        <a:rPr lang="zh-TW" sz="22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計</a:t>
                      </a:r>
                      <a:r>
                        <a:rPr lang="zh-TW" altLang="en-US" sz="22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劃</a:t>
                      </a:r>
                      <a:r>
                        <a:rPr lang="zh-TW" sz="2200" b="1" kern="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：</a:t>
                      </a:r>
                      <a:endParaRPr lang="en-US" altLang="zh-TW" sz="22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準備充足，模擬演練，避免突發狀況。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70852"/>
                  </a:ext>
                </a:extLst>
              </a:tr>
              <a:tr h="1143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承擔錯失：</a:t>
                      </a:r>
                      <a:endParaRPr lang="en-US" altLang="zh-TW" sz="22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常做反省，檢討改進，做錯事不找藉口。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擅於解難：</a:t>
                      </a:r>
                      <a:endParaRPr lang="en-US" altLang="zh-TW" sz="22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分析情勢，評估現況，擅長找到最佳方案。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常存感恩：</a:t>
                      </a:r>
                      <a:endParaRPr lang="en-US" altLang="zh-TW" sz="2200" b="1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受人幫忙，真誠地表示謝意。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305753"/>
                  </a:ext>
                </a:extLst>
              </a:tr>
              <a:tr h="1316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整齊有序：</a:t>
                      </a:r>
                      <a:endParaRPr lang="zh-TW" sz="22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保持個人座位</a:t>
                      </a:r>
                      <a:r>
                        <a:rPr lang="en-US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工作間整齊清潔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主動學習的精神：</a:t>
                      </a:r>
                      <a:endParaRPr lang="zh-TW" sz="22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終身學習，裝備自己，精益求精。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接納變革的能力</a:t>
                      </a:r>
                      <a:r>
                        <a:rPr lang="en-US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200" b="1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態度：</a:t>
                      </a:r>
                      <a:endParaRPr lang="zh-TW" sz="2200" kern="1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278755" algn="r"/>
                        </a:tabLst>
                      </a:pP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積極</a:t>
                      </a:r>
                      <a:r>
                        <a:rPr lang="en-US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樂觀</a:t>
                      </a:r>
                      <a:r>
                        <a:rPr lang="en-US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sz="2200" kern="1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靈活地面對工作環境轉變而來的困難和挑戰。</a:t>
                      </a:r>
                    </a:p>
                  </a:txBody>
                  <a:tcPr marL="48331" marR="483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682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9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18" y="147782"/>
            <a:ext cx="8808205" cy="636148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22611" y="669122"/>
            <a:ext cx="1952548" cy="991235"/>
          </a:xfrm>
        </p:spPr>
        <p:txBody>
          <a:bodyPr>
            <a:normAutofit/>
          </a:bodyPr>
          <a:lstStyle/>
          <a:p>
            <a:r>
              <a:rPr lang="zh-TW" altLang="zh-HK" b="1" dirty="0"/>
              <a:t>學習目標</a:t>
            </a:r>
            <a:endParaRPr lang="zh-HK" altLang="en-US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426355"/>
              </p:ext>
            </p:extLst>
          </p:nvPr>
        </p:nvGraphicFramePr>
        <p:xfrm>
          <a:off x="927311" y="1704176"/>
          <a:ext cx="7398542" cy="4143202"/>
        </p:xfrm>
        <a:graphic>
          <a:graphicData uri="http://schemas.openxmlformats.org/drawingml/2006/table">
            <a:tbl>
              <a:tblPr/>
              <a:tblGrid>
                <a:gridCol w="1222122">
                  <a:extLst>
                    <a:ext uri="{9D8B030D-6E8A-4147-A177-3AD203B41FA5}">
                      <a16:colId xmlns:a16="http://schemas.microsoft.com/office/drawing/2014/main" val="671913260"/>
                    </a:ext>
                  </a:extLst>
                </a:gridCol>
                <a:gridCol w="6176420">
                  <a:extLst>
                    <a:ext uri="{9D8B030D-6E8A-4147-A177-3AD203B41FA5}">
                      <a16:colId xmlns:a16="http://schemas.microsoft.com/office/drawing/2014/main" val="3911223499"/>
                    </a:ext>
                  </a:extLst>
                </a:gridCol>
              </a:tblGrid>
              <a:tr h="2103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活動概要：</a:t>
                      </a:r>
                      <a:r>
                        <a:rPr lang="en-US" altLang="zh-TW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1800" b="0" spc="1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3050" indent="-2730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 </a:t>
                      </a: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小組討論：學生從僱主</a:t>
                      </a: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的角度思考能力與態度在工作生活之重要性。</a:t>
                      </a:r>
                      <a:endParaRPr lang="en-US" altLang="zh-TW" sz="1800" b="0" spc="1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</a:endParaRPr>
                    </a:p>
                    <a:p>
                      <a:pPr marL="273050" indent="-2730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2. BINGO</a:t>
                      </a: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遊戲：藉遊戲活動了解優秀員工的特質，讓學生反思如何提升</a:t>
                      </a:r>
                      <a:r>
                        <a:rPr lang="en-US" altLang="zh-TW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/</a:t>
                      </a: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培養工作生活所需的能力和態度。</a:t>
                      </a:r>
                      <a:endParaRPr lang="en-US" altLang="zh-TW" sz="1800" b="0" spc="1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</a:endParaRPr>
                    </a:p>
                    <a:p>
                      <a:pPr marL="273050" indent="-27305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3. </a:t>
                      </a: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個案討論：藉報章報導的真實個案，反思如何以正確價值觀和態度面對求職和就業遇到的困難和挑戰。</a:t>
                      </a:r>
                      <a:endParaRPr lang="zh-TW" altLang="en-US" sz="1800" b="0" spc="1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304074"/>
                  </a:ext>
                </a:extLst>
              </a:tr>
              <a:tr h="1169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學習目標：</a:t>
                      </a: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1800" spc="1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認識職場</a:t>
                      </a:r>
                      <a:r>
                        <a:rPr lang="en-US" altLang="zh-TW" sz="1800" spc="1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</a:t>
                      </a:r>
                      <a:r>
                        <a:rPr lang="zh-TW" altLang="en-US" sz="1800" spc="1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了解工作態度和工作能力之</a:t>
                      </a:r>
                      <a:r>
                        <a:rPr lang="zh-TW" altLang="en-US" sz="1800" spc="1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重要。</a:t>
                      </a:r>
                      <a:endParaRPr lang="en-US" altLang="zh-TW" sz="1800" spc="1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1800" spc="1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學生須要培養正確的工作態度及裝備自己的工作能力。</a:t>
                      </a:r>
                      <a:endParaRPr lang="en-US" altLang="zh-TW" sz="1800" spc="100" baseline="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endParaRPr lang="zh-TW" altLang="en-US" sz="1800" spc="1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042857"/>
                  </a:ext>
                </a:extLst>
              </a:tr>
              <a:tr h="8436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價值觀和態度：</a:t>
                      </a: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kern="1200" spc="100" baseline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堅毅、承擔、責任感、理性、</a:t>
                      </a:r>
                      <a:r>
                        <a:rPr lang="zh-TW" altLang="en-US" sz="1800" kern="1200" spc="100" baseline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樂觀</a:t>
                      </a:r>
                      <a:endParaRPr lang="zh-TW" altLang="en-US" sz="1800" kern="1200" spc="1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34290" marB="34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98219"/>
                  </a:ext>
                </a:extLst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7363326" y="6553083"/>
            <a:ext cx="1602597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zh-HK" sz="825" dirty="0"/>
              <a:t>Images: www.freepik.com</a:t>
            </a:r>
            <a:endParaRPr lang="zh-HK" altLang="en-US" sz="825" dirty="0"/>
          </a:p>
        </p:txBody>
      </p:sp>
    </p:spTree>
    <p:extLst>
      <p:ext uri="{BB962C8B-B14F-4D97-AF65-F5344CB8AC3E}">
        <p14:creationId xmlns:p14="http://schemas.microsoft.com/office/powerpoint/2010/main" val="39364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801858" y="466650"/>
            <a:ext cx="7540284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4000" dirty="0"/>
              <a:t>反思問題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zh-TW" altLang="en-US" sz="2400" dirty="0"/>
              <a:t>你認為僱員最需要甚麼能力和態度？為甚麼？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zh-TW" altLang="en-US" sz="2400" dirty="0"/>
              <a:t>你認為以上的能力和態度對你現在的學業或生活重要嗎？為甚麼？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zh-TW" altLang="en-US" sz="2400" dirty="0"/>
              <a:t>如你未擁有以上能力和態度，對你將來升學和就業有影響嗎？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zh-TW" altLang="en-US" sz="2400" dirty="0"/>
              <a:t>學校有提供機會培養</a:t>
            </a:r>
            <a:r>
              <a:rPr lang="en-US" altLang="zh-TW" sz="2400" dirty="0"/>
              <a:t>/</a:t>
            </a:r>
            <a:r>
              <a:rPr lang="zh-TW" altLang="en-US" sz="2400" dirty="0"/>
              <a:t>提升學生以上的能力和態度嗎？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zh-TW" altLang="en-US" sz="2400" dirty="0"/>
              <a:t>你可以從哪些途徑提升</a:t>
            </a:r>
            <a:r>
              <a:rPr lang="en-US" altLang="zh-TW" sz="2400" dirty="0"/>
              <a:t>(</a:t>
            </a:r>
            <a:r>
              <a:rPr lang="zh-TW" altLang="en-US" sz="2400" dirty="0"/>
              <a:t>培養</a:t>
            </a:r>
            <a:r>
              <a:rPr lang="en-US" altLang="zh-TW" sz="2400" dirty="0"/>
              <a:t>)</a:t>
            </a:r>
            <a:r>
              <a:rPr lang="zh-TW" altLang="en-US" sz="2400" dirty="0"/>
              <a:t>以上工作能力 </a:t>
            </a:r>
            <a:r>
              <a:rPr lang="en-US" altLang="zh-TW" sz="2400" dirty="0"/>
              <a:t>(</a:t>
            </a:r>
            <a:r>
              <a:rPr lang="zh-TW" altLang="en-US" sz="2400" dirty="0"/>
              <a:t>態度</a:t>
            </a:r>
            <a:r>
              <a:rPr lang="en-US" altLang="zh-TW" sz="2400" dirty="0"/>
              <a:t>)</a:t>
            </a:r>
            <a:r>
              <a:rPr lang="zh-TW" altLang="en-US" sz="2400" dirty="0"/>
              <a:t>？</a:t>
            </a:r>
            <a:endParaRPr lang="en-US" altLang="zh-TW" sz="2400" dirty="0"/>
          </a:p>
          <a:p>
            <a:pPr marL="536575">
              <a:spcBef>
                <a:spcPts val="1200"/>
              </a:spcBef>
            </a:pPr>
            <a:r>
              <a:rPr lang="en-US" altLang="zh-TW" sz="2400" dirty="0"/>
              <a:t>(</a:t>
            </a:r>
            <a:r>
              <a:rPr lang="zh-TW" altLang="en-US" sz="2400" dirty="0"/>
              <a:t>可以考慮透過不同學科、閱讀、活動、訓練、服務、進修等來培養</a:t>
            </a:r>
            <a:r>
              <a:rPr lang="en-US" altLang="zh-TW" sz="2400" dirty="0"/>
              <a:t>)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 startAt="6"/>
            </a:pPr>
            <a:r>
              <a:rPr lang="zh-TW" altLang="en-US" sz="2400" dirty="0"/>
              <a:t>你是否已定下計劃以實際行動提升</a:t>
            </a:r>
            <a:r>
              <a:rPr lang="en-US" altLang="zh-TW" sz="2400" dirty="0"/>
              <a:t>(</a:t>
            </a:r>
            <a:r>
              <a:rPr lang="zh-TW" altLang="en-US" sz="2400" dirty="0"/>
              <a:t>培養</a:t>
            </a:r>
            <a:r>
              <a:rPr lang="en-US" altLang="zh-TW" sz="2400" dirty="0"/>
              <a:t>)</a:t>
            </a:r>
            <a:r>
              <a:rPr lang="zh-TW" altLang="en-US" sz="2400" dirty="0"/>
              <a:t>以上的能力</a:t>
            </a:r>
            <a:r>
              <a:rPr lang="en-US" altLang="zh-TW" sz="2400" dirty="0"/>
              <a:t>(</a:t>
            </a:r>
            <a:r>
              <a:rPr lang="zh-TW" altLang="en-US" sz="2400" dirty="0"/>
              <a:t>態度</a:t>
            </a:r>
            <a:r>
              <a:rPr lang="en-US" altLang="zh-TW" sz="2400" dirty="0"/>
              <a:t>)</a:t>
            </a:r>
            <a:r>
              <a:rPr lang="zh-TW" altLang="en-US" sz="2400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2269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80414" y="1962408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活動</a:t>
            </a:r>
            <a:r>
              <a:rPr lang="en-US" altLang="zh-TW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</a:t>
            </a:r>
            <a:r>
              <a:rPr lang="zh-TW" altLang="en-US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二</a:t>
            </a:r>
            <a:r>
              <a:rPr lang="en-US" altLang="zh-TW" sz="40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)</a:t>
            </a:r>
            <a:endParaRPr lang="en-US" altLang="zh-TW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zh-TW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《</a:t>
            </a:r>
            <a:r>
              <a:rPr lang="zh-TW" altLang="en-US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個案討論</a:t>
            </a:r>
            <a:r>
              <a:rPr lang="en-US" altLang="zh-TW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》</a:t>
            </a:r>
            <a:endParaRPr lang="zh-TW" altLang="en-US" sz="4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952414" y="6476074"/>
            <a:ext cx="24638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1100" dirty="0">
                <a:solidFill>
                  <a:schemeClr val="bg1"/>
                </a:solidFill>
              </a:rPr>
              <a:t>Images: www.freepik.com</a:t>
            </a:r>
            <a:endParaRPr lang="zh-HK" altLang="en-US" sz="1100" dirty="0">
              <a:solidFill>
                <a:schemeClr val="bg1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EE99D18-A5AB-4D1F-9EB2-F12B192C65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50" y="3718890"/>
            <a:ext cx="3569728" cy="263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6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7041173" y="6585772"/>
            <a:ext cx="20837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H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Images: www.freepik.com</a:t>
            </a:r>
            <a:endParaRPr lang="zh-HK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內容版面配置區 6">
            <a:extLst>
              <a:ext uri="{FF2B5EF4-FFF2-40B4-BE49-F238E27FC236}">
                <a16:creationId xmlns:a16="http://schemas.microsoft.com/office/drawing/2014/main" id="{B7220ACF-9A4E-4651-8EF3-97956A8D7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086" y="283200"/>
            <a:ext cx="9336719" cy="7263678"/>
          </a:xfr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6F9D440-740C-4CB5-B248-CE7BABF1A1F0}"/>
              </a:ext>
            </a:extLst>
          </p:cNvPr>
          <p:cNvSpPr/>
          <p:nvPr/>
        </p:nvSpPr>
        <p:spPr>
          <a:xfrm>
            <a:off x="114301" y="938072"/>
            <a:ext cx="9029699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lumMod val="9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chemeClr val="tx1">
                      <a:alpha val="43000"/>
                    </a:schemeClr>
                  </a:outerShdw>
                </a:effectLst>
                <a:latin typeface="微軟正黑體" panose="020B0604030504040204" pitchFamily="34" charset="-120"/>
              </a:rPr>
              <a:t>上班新丁</a:t>
            </a:r>
            <a:r>
              <a:rPr lang="en-US" altLang="zh-TW" sz="36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chemeClr val="tx1">
                      <a:alpha val="43000"/>
                    </a:schemeClr>
                  </a:outerShdw>
                </a:effectLst>
                <a:latin typeface="微軟正黑體" panose="020B0604030504040204" pitchFamily="34" charset="-120"/>
              </a:rPr>
              <a:t>,</a:t>
            </a:r>
            <a:r>
              <a:rPr lang="zh-TW" altLang="en-US" sz="36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chemeClr val="tx1">
                      <a:alpha val="43000"/>
                    </a:schemeClr>
                  </a:outerShdw>
                </a:effectLst>
                <a:latin typeface="微軟正黑體" panose="020B0604030504040204" pitchFamily="34" charset="-120"/>
              </a:rPr>
              <a:t>氣死老闆</a:t>
            </a:r>
            <a:endParaRPr lang="zh-HK" altLang="en-US" sz="36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chemeClr val="tx1">
                    <a:alpha val="43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3400" y="2319930"/>
            <a:ext cx="79724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TW" altLang="en-US" sz="2000" b="1" dirty="0" smtClean="0">
                <a:solidFill>
                  <a:schemeClr val="bg1"/>
                </a:solidFill>
              </a:rPr>
              <a:t>    近日</a:t>
            </a:r>
            <a:r>
              <a:rPr lang="zh-TW" altLang="en-US" sz="2000" b="1" dirty="0">
                <a:solidFill>
                  <a:schemeClr val="bg1"/>
                </a:solidFill>
              </a:rPr>
              <a:t>有臉書用戶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羅老闆在</a:t>
            </a:r>
            <a:r>
              <a:rPr lang="zh-TW" altLang="en-US" sz="2000" b="1" dirty="0">
                <a:solidFill>
                  <a:schemeClr val="bg1"/>
                </a:solidFill>
              </a:rPr>
              <a:t>網上發文，指其餐廳最近聘請了一名員工，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羅老闆本來</a:t>
            </a:r>
            <a:r>
              <a:rPr lang="zh-TW" altLang="en-US" sz="2000" b="1" dirty="0">
                <a:solidFill>
                  <a:schemeClr val="bg1"/>
                </a:solidFill>
              </a:rPr>
              <a:t>要求受聘人於</a:t>
            </a:r>
            <a:r>
              <a:rPr lang="en-US" altLang="zh-TW" sz="2000" b="1" dirty="0">
                <a:solidFill>
                  <a:schemeClr val="bg1"/>
                </a:solidFill>
              </a:rPr>
              <a:t>4</a:t>
            </a:r>
            <a:r>
              <a:rPr lang="zh-TW" altLang="en-US" sz="2000" b="1" dirty="0">
                <a:solidFill>
                  <a:schemeClr val="bg1"/>
                </a:solidFill>
              </a:rPr>
              <a:t>月</a:t>
            </a:r>
            <a:r>
              <a:rPr lang="en-US" altLang="zh-TW" sz="2000" b="1" dirty="0">
                <a:solidFill>
                  <a:schemeClr val="bg1"/>
                </a:solidFill>
              </a:rPr>
              <a:t>30</a:t>
            </a:r>
            <a:r>
              <a:rPr lang="zh-TW" altLang="en-US" sz="2000" b="1" dirty="0">
                <a:solidFill>
                  <a:schemeClr val="bg1"/>
                </a:solidFill>
              </a:rPr>
              <a:t>日開始上班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，</a:t>
            </a:r>
            <a:r>
              <a:rPr lang="zh-TW" altLang="en-US" sz="2000" b="1" dirty="0">
                <a:solidFill>
                  <a:schemeClr val="bg1"/>
                </a:solidFill>
              </a:rPr>
              <a:t>卻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不見</a:t>
            </a:r>
            <a:r>
              <a:rPr lang="zh-TW" altLang="en-US" sz="2000" b="1" dirty="0">
                <a:solidFill>
                  <a:schemeClr val="bg1"/>
                </a:solidFill>
              </a:rPr>
              <a:t>人影。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羅老闆打電話給受聘人</a:t>
            </a:r>
            <a:r>
              <a:rPr lang="en-US" altLang="zh-TW" sz="2000" b="1" dirty="0" smtClean="0">
                <a:solidFill>
                  <a:schemeClr val="bg1"/>
                </a:solidFill>
              </a:rPr>
              <a:t>,</a:t>
            </a:r>
            <a:r>
              <a:rPr lang="zh-TW" altLang="en-US" sz="2000" b="1" dirty="0">
                <a:solidFill>
                  <a:schemeClr val="bg1"/>
                </a:solidFill>
              </a:rPr>
              <a:t>他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稱</a:t>
            </a:r>
            <a:r>
              <a:rPr lang="zh-TW" altLang="en-US" sz="2000" b="1" dirty="0">
                <a:solidFill>
                  <a:schemeClr val="bg1"/>
                </a:solidFill>
              </a:rPr>
              <a:t>家人買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了主題樂園票於當日</a:t>
            </a:r>
            <a:r>
              <a:rPr lang="zh-TW" altLang="en-US" sz="2000" b="1" dirty="0">
                <a:solidFill>
                  <a:schemeClr val="bg1"/>
                </a:solidFill>
              </a:rPr>
              <a:t>去玩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，明天才能上班。</a:t>
            </a:r>
            <a:endParaRPr lang="zh-TW" altLang="en-US" sz="2000" b="1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zh-TW" altLang="en-US" sz="2000" b="1" dirty="0">
                <a:solidFill>
                  <a:schemeClr val="bg1"/>
                </a:solidFill>
              </a:rPr>
              <a:t>        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第二天</a:t>
            </a:r>
            <a:r>
              <a:rPr lang="en-US" altLang="zh-TW" sz="2000" b="1" dirty="0" smtClean="0">
                <a:solidFill>
                  <a:schemeClr val="bg1"/>
                </a:solidFill>
              </a:rPr>
              <a:t>,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那員工早上</a:t>
            </a:r>
            <a:r>
              <a:rPr lang="en-US" altLang="zh-TW" sz="2000" b="1" dirty="0" smtClean="0">
                <a:solidFill>
                  <a:schemeClr val="bg1"/>
                </a:solidFill>
              </a:rPr>
              <a:t>11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點才出現</a:t>
            </a:r>
            <a:r>
              <a:rPr lang="en-US" altLang="zh-TW" sz="2000" b="1" dirty="0" smtClean="0">
                <a:solidFill>
                  <a:schemeClr val="bg1"/>
                </a:solidFill>
              </a:rPr>
              <a:t>,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因他遲到而加倍忙碌的員工怒視著他</a:t>
            </a:r>
            <a:r>
              <a:rPr lang="en-US" altLang="zh-TW" sz="2000" b="1" dirty="0" smtClean="0">
                <a:solidFill>
                  <a:schemeClr val="bg1"/>
                </a:solidFill>
              </a:rPr>
              <a:t>,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羅老闆告訴他會扣勤工獎。工作時</a:t>
            </a:r>
            <a:r>
              <a:rPr lang="zh-TW" altLang="en-US" sz="2000" b="1" dirty="0">
                <a:solidFill>
                  <a:schemeClr val="bg1"/>
                </a:solidFill>
              </a:rPr>
              <a:t>，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這員工常看手機，不理客人的點餐要求；馬虎地抹桌子，引起顧客不滿；寫錯菜單，顧客投訴，他竟發脾氣，指責顧客講錯，不是他寫錯。</a:t>
            </a:r>
            <a:endParaRPr lang="en-US" altLang="zh-TW" sz="2000" b="1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zh-TW" altLang="en-US" sz="2000" b="1" dirty="0">
                <a:solidFill>
                  <a:schemeClr val="bg1"/>
                </a:solidFill>
              </a:rPr>
              <a:t>　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　最終</a:t>
            </a:r>
            <a:r>
              <a:rPr lang="zh-TW" altLang="en-US" sz="2000" b="1" dirty="0">
                <a:solidFill>
                  <a:schemeClr val="bg1"/>
                </a:solidFill>
              </a:rPr>
              <a:t>羅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老闆即日辭退了他。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>
            <a:extLst>
              <a:ext uri="{FF2B5EF4-FFF2-40B4-BE49-F238E27FC236}">
                <a16:creationId xmlns:a16="http://schemas.microsoft.com/office/drawing/2014/main" id="{20E093B8-3075-41C4-B0D6-17A8468BC443}"/>
              </a:ext>
            </a:extLst>
          </p:cNvPr>
          <p:cNvSpPr txBox="1"/>
          <p:nvPr/>
        </p:nvSpPr>
        <p:spPr>
          <a:xfrm>
            <a:off x="1141367" y="1213008"/>
            <a:ext cx="713771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22300" indent="-622300" algn="just" hangingPunct="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zh-TW" alt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</a:rPr>
              <a:t>你認為受聘</a:t>
            </a:r>
            <a:r>
              <a:rPr lang="zh-TW" alt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</a:rPr>
              <a:t>人工作態度有什麼問题？</a:t>
            </a:r>
            <a:endParaRPr lang="en-US" altLang="zh-TW" sz="28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ea"/>
            </a:endParaRPr>
          </a:p>
          <a:p>
            <a:pPr marL="622300" indent="-622300" algn="just" hangingPunct="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zh-TW" alt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</a:rPr>
              <a:t>你認為這員工的被辭退，誰應該付最大的責任？</a:t>
            </a:r>
            <a:endParaRPr lang="zh-TW" altLang="en-US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ea"/>
            </a:endParaRPr>
          </a:p>
          <a:p>
            <a:pPr marL="622300" indent="-622300" algn="just" hangingPunct="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zh-TW" altLang="en-US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</a:rPr>
              <a:t>假如</a:t>
            </a:r>
            <a:r>
              <a:rPr lang="zh-TW" alt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</a:rPr>
              <a:t>你是餐廳的其他員工，你會喜歡和這樣人共事嗎？為什麼？</a:t>
            </a:r>
            <a:endParaRPr lang="en-US" altLang="zh-TW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ea"/>
            </a:endParaRPr>
          </a:p>
          <a:p>
            <a:pPr marL="622300" indent="-622300" algn="just" hangingPunct="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zh-TW" altLang="en-US" sz="2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</a:rPr>
              <a:t>假如你是僱主，你會聘用這個員工嗎？為什麼？</a:t>
            </a:r>
          </a:p>
        </p:txBody>
      </p:sp>
      <p:sp>
        <p:nvSpPr>
          <p:cNvPr id="6" name="矩形 5"/>
          <p:cNvSpPr/>
          <p:nvPr/>
        </p:nvSpPr>
        <p:spPr>
          <a:xfrm>
            <a:off x="2701656" y="105012"/>
            <a:ext cx="418831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zh-TW" altLang="en-US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反思問題</a:t>
            </a:r>
            <a:endParaRPr lang="zh-HK" altLang="en-US" sz="6600" dirty="0"/>
          </a:p>
        </p:txBody>
      </p:sp>
      <p:sp>
        <p:nvSpPr>
          <p:cNvPr id="7" name="矩形 6"/>
          <p:cNvSpPr/>
          <p:nvPr/>
        </p:nvSpPr>
        <p:spPr>
          <a:xfrm>
            <a:off x="6889975" y="6487855"/>
            <a:ext cx="21403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1200" dirty="0"/>
              <a:t>Images: www.freepik.com</a:t>
            </a:r>
            <a:endParaRPr lang="zh-HK" altLang="en-US" sz="1200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54DF20B-3888-4DE2-8780-DD9F58A7FD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67" y="4572000"/>
            <a:ext cx="1185334" cy="250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5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" y="110168"/>
            <a:ext cx="9143999" cy="1177305"/>
          </a:xfrm>
          <a:noFill/>
        </p:spPr>
        <p:txBody>
          <a:bodyPr>
            <a:normAutofit/>
          </a:bodyPr>
          <a:lstStyle/>
          <a:p>
            <a:pPr algn="ctr"/>
            <a:r>
              <a:rPr lang="zh-TW" altLang="en-US" sz="4800" cap="none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小結</a:t>
            </a:r>
            <a:endParaRPr lang="zh-HK" altLang="en-US" sz="48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8591" y="1699700"/>
            <a:ext cx="841117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不良的工作態度，不但影響工作效能，而且加重其他同事的工作量，也可能會影響僱主和其他同事觀感，甚至破壞人際關係。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僱員的工作熱誠、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責</a:t>
            </a:r>
            <a:r>
              <a:rPr lang="zh-TW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任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感、</a:t>
            </a: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是否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信守承</a:t>
            </a:r>
            <a:r>
              <a:rPr lang="zh-TW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諾</a:t>
            </a: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等態度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，</a:t>
            </a: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以及考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勤</a:t>
            </a: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表現等對事業發展影響深遠。</a:t>
            </a:r>
            <a:endParaRPr lang="en-US" altLang="zh-TW" sz="2600" kern="1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長遠來說，不良工作態度對事業發展造成障礙。</a:t>
            </a:r>
            <a:endParaRPr lang="zh-HK" altLang="en-US" sz="2600" kern="1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5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74192" y="1594277"/>
            <a:ext cx="767868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HK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僱</a:t>
            </a:r>
            <a:r>
              <a:rPr lang="zh-TW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主</a:t>
            </a:r>
            <a:r>
              <a:rPr lang="zh-HK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對員</a:t>
            </a:r>
            <a:r>
              <a:rPr lang="zh-TW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工</a:t>
            </a:r>
            <a:r>
              <a:rPr lang="zh-HK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的期</a:t>
            </a:r>
            <a:r>
              <a:rPr lang="zh-TW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望</a:t>
            </a:r>
            <a:r>
              <a:rPr lang="zh-HK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並不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止於他的工</a:t>
            </a:r>
            <a:r>
              <a:rPr lang="zh-TW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作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能力是否勝任</a:t>
            </a:r>
            <a:r>
              <a:rPr lang="zh-TW" altLang="en-US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，</a:t>
            </a:r>
            <a:r>
              <a:rPr lang="zh-HK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員工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的</a:t>
            </a:r>
            <a:r>
              <a:rPr lang="zh-HK" altLang="zh-HK" sz="2600" kern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工作態</a:t>
            </a:r>
            <a:r>
              <a:rPr lang="zh-TW" altLang="zh-HK" sz="2600" kern="100" dirty="0" smtClean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度</a:t>
            </a:r>
            <a:r>
              <a:rPr lang="zh-TW" altLang="en-US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也十分重要</a:t>
            </a:r>
            <a:r>
              <a:rPr lang="zh-HK" altLang="zh-HK" sz="2600" kern="1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en-US" altLang="zh-HK" sz="2600" kern="1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一般來說，基本的</a:t>
            </a:r>
            <a:r>
              <a:rPr lang="zh-HK" altLang="zh-HK" sz="2600" kern="1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工作態度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包</a:t>
            </a:r>
            <a:r>
              <a:rPr lang="zh-TW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括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上班守時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、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對工</a:t>
            </a:r>
            <a:r>
              <a:rPr lang="zh-TW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作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有責</a:t>
            </a:r>
            <a:r>
              <a:rPr lang="zh-TW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任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感、積</a:t>
            </a:r>
            <a:r>
              <a:rPr lang="zh-TW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極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學習、虛心受教、待人誠</a:t>
            </a:r>
            <a:r>
              <a:rPr lang="zh-TW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懇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有禮，敬業樂業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、以至</a:t>
            </a:r>
            <a:r>
              <a:rPr lang="zh-HK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勇於完善自</a:t>
            </a:r>
            <a:r>
              <a:rPr lang="zh-TW" altLang="zh-HK" sz="2600" b="1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己</a:t>
            </a:r>
            <a:r>
              <a:rPr lang="zh-HK" altLang="zh-HK" sz="2600" kern="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等。</a:t>
            </a:r>
            <a:endParaRPr lang="en-US" altLang="zh-HK" sz="2600" kern="1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HK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每個行業都有獨特的工作能</a:t>
            </a:r>
            <a:r>
              <a:rPr lang="zh-TW" altLang="en-US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力</a:t>
            </a:r>
            <a:r>
              <a:rPr lang="zh-HK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要</a:t>
            </a:r>
            <a:r>
              <a:rPr lang="zh-TW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求</a:t>
            </a:r>
            <a:r>
              <a:rPr lang="zh-HK" altLang="zh-HK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，</a:t>
            </a:r>
            <a:r>
              <a:rPr lang="zh-HK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工作能</a:t>
            </a:r>
            <a:r>
              <a:rPr lang="zh-TW" altLang="en-US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力不難掌握，只要肯學肯做，</a:t>
            </a:r>
            <a:r>
              <a:rPr lang="zh-HK" altLang="zh-HK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可以</a:t>
            </a:r>
            <a:r>
              <a:rPr lang="zh-HK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從實</a:t>
            </a:r>
            <a:r>
              <a:rPr lang="zh-TW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際</a:t>
            </a:r>
            <a:r>
              <a:rPr lang="zh-HK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工</a:t>
            </a:r>
            <a:r>
              <a:rPr lang="zh-TW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作</a:t>
            </a:r>
            <a:r>
              <a:rPr lang="zh-HK" altLang="zh-HK" sz="2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經驗中累</a:t>
            </a:r>
            <a:r>
              <a:rPr lang="zh-TW" altLang="zh-HK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積</a:t>
            </a:r>
            <a:r>
              <a:rPr lang="zh-TW" altLang="en-US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。</a:t>
            </a:r>
            <a:endParaRPr lang="en-US" altLang="zh-HK" sz="2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F177C076-4EF3-4F30-95F5-937D0E314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0337"/>
            <a:ext cx="9143999" cy="1177305"/>
          </a:xfrm>
          <a:noFill/>
        </p:spPr>
        <p:txBody>
          <a:bodyPr>
            <a:normAutofit/>
          </a:bodyPr>
          <a:lstStyle/>
          <a:p>
            <a:pPr algn="ctr"/>
            <a:r>
              <a:rPr lang="zh-TW" altLang="en-US" sz="48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總結</a:t>
            </a:r>
            <a:endParaRPr lang="zh-HK" altLang="en-US" sz="48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523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6720" y="1557689"/>
            <a:ext cx="8497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HK" altLang="zh-HK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良好</a:t>
            </a:r>
            <a:r>
              <a:rPr lang="zh-HK" altLang="zh-HK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的工作態度</a:t>
            </a:r>
            <a:r>
              <a:rPr lang="zh-TW" alt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和工作能力</a:t>
            </a:r>
            <a:r>
              <a:rPr lang="zh-HK" altLang="zh-HK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，需要</a:t>
            </a:r>
            <a:r>
              <a:rPr lang="zh-HK" altLang="zh-HK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自小從日常生活</a:t>
            </a:r>
            <a:r>
              <a:rPr lang="zh-TW" altLang="en-US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及學校生活中</a:t>
            </a:r>
            <a:r>
              <a:rPr lang="zh-HK" altLang="zh-HK" sz="2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培養出來</a:t>
            </a:r>
            <a:r>
              <a:rPr lang="zh-TW" alt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。例如在學科、閱讀、課外活動、服務崗位、領袖訓練、義工服務等不同途徑裝備自己，為將來就業作好準備，並發展終身學習的能力。</a:t>
            </a:r>
            <a:endParaRPr lang="en-US" altLang="zh-TW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求學時</a:t>
            </a:r>
            <a:r>
              <a:rPr lang="zh-HK" altLang="zh-HK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好好裝</a:t>
            </a:r>
            <a:r>
              <a:rPr lang="zh-TW" altLang="zh-HK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備</a:t>
            </a:r>
            <a:r>
              <a:rPr lang="zh-HK" altLang="zh-HK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自己，踏</a:t>
            </a:r>
            <a:r>
              <a:rPr lang="zh-TW" altLang="zh-HK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入</a:t>
            </a:r>
            <a:r>
              <a:rPr lang="zh-HK" altLang="zh-HK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ea"/>
                <a:cs typeface="Times New Roman" panose="02020603050405020304" pitchFamily="18" charset="0"/>
              </a:rPr>
              <a:t>職場就能百戰百勝。</a:t>
            </a:r>
            <a:endParaRPr lang="en-US" altLang="zh-HK" sz="28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zh-HK" altLang="en-US" sz="28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</a:endParaRPr>
          </a:p>
          <a:p>
            <a:pPr marL="342900" indent="-34290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zh-TW" sz="2800" kern="1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FFF5DB5-CCDC-4E53-A54D-E6A80704B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380384"/>
            <a:ext cx="9143999" cy="1177305"/>
          </a:xfrm>
          <a:noFill/>
        </p:spPr>
        <p:txBody>
          <a:bodyPr>
            <a:normAutofit/>
          </a:bodyPr>
          <a:lstStyle/>
          <a:p>
            <a:pPr algn="ctr"/>
            <a:r>
              <a:rPr lang="zh-TW" altLang="en-US" sz="4800" cap="none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總結</a:t>
            </a:r>
            <a:endParaRPr lang="zh-HK" altLang="en-US" sz="4800" cap="non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580" y="4704202"/>
            <a:ext cx="1582879" cy="158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28BF2199-78EE-47E7-A2C3-AB46805280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769" y="4759150"/>
            <a:ext cx="4093535" cy="20988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32367" y="367459"/>
            <a:ext cx="4030170" cy="994172"/>
          </a:xfrm>
        </p:spPr>
        <p:txBody>
          <a:bodyPr>
            <a:noAutofit/>
          </a:bodyPr>
          <a:lstStyle/>
          <a:p>
            <a:r>
              <a:rPr lang="zh-TW" altLang="zh-HK" sz="4000" b="1" spc="38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延展活動建議</a:t>
            </a:r>
            <a:endParaRPr lang="zh-HK" altLang="en-US" sz="4000" b="1" spc="38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49319" y="1579728"/>
            <a:ext cx="7679278" cy="251962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HK" altLang="zh-HK" sz="2400" b="1" dirty="0">
                <a:ln/>
                <a:solidFill>
                  <a:schemeClr val="tx1"/>
                </a:solidFill>
                <a:latin typeface="+mj-ea"/>
                <a:ea typeface="+mj-ea"/>
              </a:rPr>
              <a:t>學</a:t>
            </a:r>
            <a:r>
              <a:rPr lang="zh-TW" altLang="zh-HK" sz="2400" b="1" dirty="0">
                <a:ln/>
                <a:solidFill>
                  <a:schemeClr val="tx1"/>
                </a:solidFill>
                <a:latin typeface="+mj-ea"/>
                <a:ea typeface="+mj-ea"/>
              </a:rPr>
              <a:t>校</a:t>
            </a:r>
            <a:r>
              <a:rPr lang="zh-HK" altLang="zh-HK" sz="2400" b="1" dirty="0">
                <a:ln/>
                <a:solidFill>
                  <a:schemeClr val="tx1"/>
                </a:solidFill>
                <a:latin typeface="+mj-ea"/>
                <a:ea typeface="+mj-ea"/>
              </a:rPr>
              <a:t>可</a:t>
            </a:r>
            <a:r>
              <a:rPr lang="zh-TW" altLang="zh-HK" sz="2400" b="1" dirty="0">
                <a:ln/>
                <a:solidFill>
                  <a:schemeClr val="tx1"/>
                </a:solidFill>
                <a:latin typeface="+mj-ea"/>
                <a:ea typeface="+mj-ea"/>
              </a:rPr>
              <a:t>以邀請從事不同職業的畢業生回校，向學生分享不同職業的資料、工作經驗、選科與擇業的關係等，讓學生對不同職業有初步的認識，繼而考慮如何選擇學科及職業；亦可配合學校升學就業輔導組的活動，讓學生了解更多升學就業的資訊。</a:t>
            </a:r>
            <a:endParaRPr lang="zh-HK" altLang="en-US" sz="2400" b="1" dirty="0">
              <a:ln/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828905" y="236654"/>
            <a:ext cx="2131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K" sz="1100" dirty="0">
                <a:solidFill>
                  <a:schemeClr val="bg1"/>
                </a:solidFill>
              </a:rPr>
              <a:t>Images: www.freepik.com</a:t>
            </a:r>
            <a:endParaRPr lang="zh-HK" altLang="en-US" sz="1100" dirty="0">
              <a:solidFill>
                <a:schemeClr val="bg1"/>
              </a:solidFill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59F27F84-86C8-4281-8633-F1F94493A1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3" y="4689368"/>
            <a:ext cx="3976577" cy="216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5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2250905" y="2528048"/>
            <a:ext cx="4642189" cy="193899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4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引子</a:t>
            </a:r>
            <a:endParaRPr lang="en-US" altLang="zh-TW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>
              <a:lnSpc>
                <a:spcPct val="150000"/>
              </a:lnSpc>
              <a:defRPr/>
            </a:pPr>
            <a:r>
              <a:rPr lang="en-US" altLang="zh-TW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《</a:t>
            </a:r>
            <a:r>
              <a:rPr lang="zh-TW" alt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假如你是僱主</a:t>
            </a:r>
            <a:r>
              <a:rPr lang="en-US" altLang="zh-TW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》</a:t>
            </a:r>
            <a:endParaRPr lang="zh-TW" altLang="en-US" sz="4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87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657727" y="410761"/>
            <a:ext cx="75478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新細明體" panose="02020500000000000000" pitchFamily="18" charset="-120"/>
                <a:cs typeface="Times New Roman" panose="02020603050405020304" pitchFamily="18" charset="0"/>
              </a:rPr>
              <a:t>快餐店現正招聘見習生，兩名條件相若的中學畢業生應徵：</a:t>
            </a:r>
            <a:endParaRPr lang="zh-HK" alt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155016"/>
              </p:ext>
            </p:extLst>
          </p:nvPr>
        </p:nvGraphicFramePr>
        <p:xfrm>
          <a:off x="657727" y="1606957"/>
          <a:ext cx="7704219" cy="2555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073">
                  <a:extLst>
                    <a:ext uri="{9D8B030D-6E8A-4147-A177-3AD203B41FA5}">
                      <a16:colId xmlns:a16="http://schemas.microsoft.com/office/drawing/2014/main" val="2754505016"/>
                    </a:ext>
                  </a:extLst>
                </a:gridCol>
                <a:gridCol w="2568073">
                  <a:extLst>
                    <a:ext uri="{9D8B030D-6E8A-4147-A177-3AD203B41FA5}">
                      <a16:colId xmlns:a16="http://schemas.microsoft.com/office/drawing/2014/main" val="818941971"/>
                    </a:ext>
                  </a:extLst>
                </a:gridCol>
                <a:gridCol w="2568073">
                  <a:extLst>
                    <a:ext uri="{9D8B030D-6E8A-4147-A177-3AD203B41FA5}">
                      <a16:colId xmlns:a16="http://schemas.microsoft.com/office/drawing/2014/main" val="3628667016"/>
                    </a:ext>
                  </a:extLst>
                </a:gridCol>
              </a:tblGrid>
              <a:tr h="638992">
                <a:tc>
                  <a:txBody>
                    <a:bodyPr/>
                    <a:lstStyle/>
                    <a:p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/>
                        <a:t>小文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/>
                        <a:t>小明</a:t>
                      </a:r>
                      <a:endParaRPr lang="zh-HK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540195"/>
                  </a:ext>
                </a:extLst>
              </a:tr>
              <a:tr h="6389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/>
                        <a:t>工作經驗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/>
                        <a:t>無</a:t>
                      </a:r>
                      <a:endParaRPr lang="zh-HK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無 </a:t>
                      </a:r>
                      <a:endParaRPr lang="zh-HK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736586"/>
                  </a:ext>
                </a:extLst>
              </a:tr>
              <a:tr h="6389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solidFill>
                            <a:srgbClr val="7030A0"/>
                          </a:solidFill>
                        </a:rPr>
                        <a:t>工作能力</a:t>
                      </a:r>
                      <a:endParaRPr lang="zh-HK" alt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>
                          <a:solidFill>
                            <a:srgbClr val="7030A0"/>
                          </a:solidFill>
                        </a:rPr>
                        <a:t>55</a:t>
                      </a:r>
                      <a:r>
                        <a:rPr lang="zh-TW" altLang="en-US" sz="3200" dirty="0">
                          <a:solidFill>
                            <a:srgbClr val="7030A0"/>
                          </a:solidFill>
                        </a:rPr>
                        <a:t>分</a:t>
                      </a:r>
                      <a:endParaRPr lang="zh-HK" alt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>
                          <a:solidFill>
                            <a:srgbClr val="7030A0"/>
                          </a:solidFill>
                        </a:rPr>
                        <a:t>45</a:t>
                      </a:r>
                      <a:r>
                        <a:rPr lang="zh-TW" altLang="en-US" sz="3200" dirty="0">
                          <a:solidFill>
                            <a:srgbClr val="7030A0"/>
                          </a:solidFill>
                        </a:rPr>
                        <a:t>分</a:t>
                      </a:r>
                      <a:endParaRPr lang="zh-HK" alt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881597"/>
                  </a:ext>
                </a:extLst>
              </a:tr>
              <a:tr h="6389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dirty="0">
                          <a:solidFill>
                            <a:schemeClr val="accent3"/>
                          </a:solidFill>
                        </a:rPr>
                        <a:t>工作態度</a:t>
                      </a:r>
                      <a:endParaRPr lang="zh-HK" altLang="en-US" sz="3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>
                          <a:solidFill>
                            <a:schemeClr val="accent3"/>
                          </a:solidFill>
                        </a:rPr>
                        <a:t>45</a:t>
                      </a:r>
                      <a:r>
                        <a:rPr lang="zh-TW" altLang="en-US" sz="3200" dirty="0">
                          <a:solidFill>
                            <a:schemeClr val="accent3"/>
                          </a:solidFill>
                        </a:rPr>
                        <a:t>分</a:t>
                      </a:r>
                      <a:endParaRPr lang="zh-HK" altLang="en-US" sz="3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>
                          <a:solidFill>
                            <a:schemeClr val="accent3"/>
                          </a:solidFill>
                        </a:rPr>
                        <a:t>55</a:t>
                      </a:r>
                      <a:r>
                        <a:rPr lang="zh-TW" altLang="en-US" sz="3200" dirty="0">
                          <a:solidFill>
                            <a:schemeClr val="accent3"/>
                          </a:solidFill>
                        </a:rPr>
                        <a:t>分</a:t>
                      </a:r>
                      <a:endParaRPr lang="zh-HK" altLang="en-US" sz="3200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780907"/>
                  </a:ext>
                </a:extLst>
              </a:tr>
            </a:tbl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E3E5523E-1DF9-43FD-BC4A-36334E741E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368" y="4377596"/>
            <a:ext cx="4954772" cy="298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5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59" y="6321461"/>
            <a:ext cx="1471841" cy="259737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5135573" y="2591368"/>
            <a:ext cx="36335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活動</a:t>
            </a:r>
            <a:r>
              <a:rPr lang="en-US" altLang="zh-TW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(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一</a:t>
            </a:r>
            <a:r>
              <a:rPr lang="en-US" altLang="zh-TW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)</a:t>
            </a:r>
            <a:endParaRPr lang="en-US" altLang="zh-TW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r">
              <a:lnSpc>
                <a:spcPct val="150000"/>
              </a:lnSpc>
              <a:defRPr/>
            </a:pPr>
            <a:r>
              <a:rPr lang="en-US" altLang="zh-TW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《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職場制勝</a:t>
            </a:r>
            <a:r>
              <a:rPr lang="en-US" altLang="zh-TW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BINGO》</a:t>
            </a:r>
            <a:endParaRPr lang="zh-TW" altLang="en-US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6" y="2891177"/>
            <a:ext cx="3405323" cy="327867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51" y="914400"/>
            <a:ext cx="4585671" cy="177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91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25" y="1433382"/>
            <a:ext cx="5016695" cy="520130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750206" y="344001"/>
            <a:ext cx="63914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怎樣才稱得上優秀員工？</a:t>
            </a:r>
            <a:endParaRPr lang="zh-HK" alt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5681284" y="2823449"/>
            <a:ext cx="33488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ea typeface="新細明體" panose="02020500000000000000" pitchFamily="18" charset="-120"/>
                <a:cs typeface="Times New Roman" panose="02020603050405020304" pitchFamily="18" charset="0"/>
              </a:rPr>
              <a:t>請在</a:t>
            </a:r>
            <a:r>
              <a:rPr lang="en-US" altLang="zh-TW" sz="2800" dirty="0">
                <a:ea typeface="新細明體" panose="02020500000000000000" pitchFamily="18" charset="-120"/>
                <a:cs typeface="Times New Roman" panose="02020603050405020304" pitchFamily="18" charset="0"/>
              </a:rPr>
              <a:t>BINGO </a:t>
            </a:r>
            <a:r>
              <a:rPr lang="zh-TW" altLang="en-US" sz="2800" dirty="0">
                <a:ea typeface="新細明體" panose="02020500000000000000" pitchFamily="18" charset="-120"/>
                <a:cs typeface="Times New Roman" panose="02020603050405020304" pitchFamily="18" charset="0"/>
              </a:rPr>
              <a:t>咭上寫出你認為優秀員工應有的</a:t>
            </a:r>
            <a:r>
              <a:rPr lang="zh-TW" altLang="en-US" sz="2800" dirty="0" smtClean="0">
                <a:ea typeface="新細明體" panose="02020500000000000000" pitchFamily="18" charset="-120"/>
                <a:cs typeface="Times New Roman" panose="02020603050405020304" pitchFamily="18" charset="0"/>
              </a:rPr>
              <a:t>工作能力和工作態度</a:t>
            </a:r>
            <a:r>
              <a:rPr lang="zh-TW" altLang="en-US" sz="2800" dirty="0"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45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chemeClr val="bg1"/>
                </a:solidFill>
              </a:rPr>
              <a:t>謙和：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solidFill>
                  <a:schemeClr val="bg1"/>
                </a:solidFill>
              </a:rPr>
              <a:t>與人交往，態度謙虛，不張狂不驕矜。</a:t>
            </a:r>
            <a:endParaRPr lang="zh-HK" altLang="en-US" sz="4000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00620" y="582336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優秀員工的特質</a:t>
            </a:r>
            <a:endParaRPr lang="zh-HK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423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chemeClr val="bg1"/>
                </a:solidFill>
              </a:rPr>
              <a:t>分清輕重緩急：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solidFill>
                  <a:schemeClr val="bg1"/>
                </a:solidFill>
              </a:rPr>
              <a:t>優先完成重要任務。</a:t>
            </a:r>
            <a:endParaRPr lang="en-US" altLang="zh-TW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5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1552399" y="1443789"/>
            <a:ext cx="6136106" cy="42113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solidFill>
                  <a:schemeClr val="bg1"/>
                </a:solidFill>
              </a:rPr>
              <a:t>有效率：</a:t>
            </a:r>
            <a:endParaRPr lang="en-US" altLang="zh-TW" sz="4000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solidFill>
                  <a:schemeClr val="bg1"/>
                </a:solidFill>
              </a:rPr>
              <a:t>接到工作立刻處理，絕不拖延怠慢。</a:t>
            </a:r>
            <a:endParaRPr lang="en-US" altLang="zh-TW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95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1226</TotalTime>
  <Words>1970</Words>
  <Application>Microsoft Office PowerPoint</Application>
  <PresentationFormat>如螢幕大小 (4:3)</PresentationFormat>
  <Paragraphs>176</Paragraphs>
  <Slides>27</Slides>
  <Notes>21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7" baseType="lpstr">
      <vt:lpstr>微軟正黑體</vt:lpstr>
      <vt:lpstr>新細明體</vt:lpstr>
      <vt:lpstr>Arial</vt:lpstr>
      <vt:lpstr>Calibri</vt:lpstr>
      <vt:lpstr>Century Gothic</vt:lpstr>
      <vt:lpstr>Times New Roman</vt:lpstr>
      <vt:lpstr>Tw Cen MT</vt:lpstr>
      <vt:lpstr>Wingdings</vt:lpstr>
      <vt:lpstr>Wingdings 3</vt:lpstr>
      <vt:lpstr>切割線</vt:lpstr>
      <vt:lpstr>生活事件事例 「職場達人」</vt:lpstr>
      <vt:lpstr>學習目標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優秀員工應有的12種工作態度和工作能力</vt:lpstr>
      <vt:lpstr>PowerPoint 簡報</vt:lpstr>
      <vt:lpstr>PowerPoint 簡報</vt:lpstr>
      <vt:lpstr>PowerPoint 簡報</vt:lpstr>
      <vt:lpstr>PowerPoint 簡報</vt:lpstr>
      <vt:lpstr>小結</vt:lpstr>
      <vt:lpstr>總結</vt:lpstr>
      <vt:lpstr>總結</vt:lpstr>
      <vt:lpstr>延展活動建議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職場達人</dc:title>
  <dc:creator>LEE, Wing-ho Isaac</dc:creator>
  <cp:lastModifiedBy>LAM, Yuen-shan</cp:lastModifiedBy>
  <cp:revision>83</cp:revision>
  <dcterms:created xsi:type="dcterms:W3CDTF">2020-04-07T01:45:06Z</dcterms:created>
  <dcterms:modified xsi:type="dcterms:W3CDTF">2020-10-12T07:48:36Z</dcterms:modified>
</cp:coreProperties>
</file>